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hxBnqX96DpGSExJDdd5pV5OHoG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Montserrat-italic.fntdata"/><Relationship Id="rId6" Type="http://schemas.openxmlformats.org/officeDocument/2006/relationships/slide" Target="slides/slide2.xml"/><Relationship Id="rId18"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1fba1e7c4e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1fba1e7c4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fc7a09f3e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fc7a09f3e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1fc7a09f3e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fb4a3ef87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fb4a3ef87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1fb4a3ef87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fb4a3ef87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fb4a3ef87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1fb4a3ef87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fba1e7c4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1fba1e7c4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1fb4a3ef8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 name="Google Shape;80;g21fb4a3ef8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21fb4a3ef8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fc7a09f3e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fc7a09f3e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21fc7a09f3e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fb4a3ef87_4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fb4a3ef87_4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1fb4a3ef87_4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fb4a3ef87_4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fb4a3ef87_4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1fb4a3ef87_4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fb4a3ef87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fb4a3ef87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21fb4a3ef87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fb4a3ef87_4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fb4a3ef87_4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1fb4a3ef87_4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fb4a3ef87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fb4a3ef87_4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21fb4a3ef87_4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1fba1e7c4e_0_113"/>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1fba1e7c4e_0_113"/>
          <p:cNvSpPr txBox="1"/>
          <p:nvPr/>
        </p:nvSpPr>
        <p:spPr>
          <a:xfrm>
            <a:off x="491867" y="1647399"/>
            <a:ext cx="4161300" cy="6681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Travel Insurance Prediction</a:t>
            </a:r>
            <a:endParaRPr b="0" i="0" sz="1500" u="none" cap="none" strike="noStrike">
              <a:solidFill>
                <a:schemeClr val="lt1"/>
              </a:solidFill>
              <a:latin typeface="Arial"/>
              <a:ea typeface="Arial"/>
              <a:cs typeface="Arial"/>
              <a:sym typeface="Arial"/>
            </a:endParaRPr>
          </a:p>
        </p:txBody>
      </p:sp>
      <p:sp>
        <p:nvSpPr>
          <p:cNvPr id="66" name="Google Shape;66;g21fba1e7c4e_0_113"/>
          <p:cNvSpPr txBox="1"/>
          <p:nvPr/>
        </p:nvSpPr>
        <p:spPr>
          <a:xfrm>
            <a:off x="491867" y="3402000"/>
            <a:ext cx="3892800" cy="1886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 Raka-Max</a:t>
            </a:r>
            <a:endParaRPr b="0" i="0" sz="1500" u="none" cap="none" strike="noStrike">
              <a:solidFill>
                <a:schemeClr val="lt1"/>
              </a:solidFill>
              <a:latin typeface="Arial"/>
              <a:ea typeface="Arial"/>
              <a:cs typeface="Arial"/>
              <a:sym typeface="Arial"/>
            </a:endParaRPr>
          </a:p>
        </p:txBody>
      </p:sp>
      <p:cxnSp>
        <p:nvCxnSpPr>
          <p:cNvPr id="67" name="Google Shape;67;g21fba1e7c4e_0_113"/>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1fc7a09f3e_1_10"/>
          <p:cNvPicPr preferRelativeResize="0"/>
          <p:nvPr/>
        </p:nvPicPr>
        <p:blipFill>
          <a:blip r:embed="rId3">
            <a:alphaModFix/>
          </a:blip>
          <a:stretch>
            <a:fillRect/>
          </a:stretch>
        </p:blipFill>
        <p:spPr>
          <a:xfrm>
            <a:off x="914400" y="957263"/>
            <a:ext cx="10210800" cy="4638675"/>
          </a:xfrm>
          <a:prstGeom prst="rect">
            <a:avLst/>
          </a:prstGeom>
          <a:noFill/>
          <a:ln>
            <a:noFill/>
          </a:ln>
        </p:spPr>
      </p:pic>
      <p:sp>
        <p:nvSpPr>
          <p:cNvPr id="137" name="Google Shape;137;g21fc7a09f3e_1_10"/>
          <p:cNvSpPr txBox="1"/>
          <p:nvPr/>
        </p:nvSpPr>
        <p:spPr>
          <a:xfrm>
            <a:off x="1149425" y="5962375"/>
            <a:ext cx="1026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Montserrat"/>
                <a:ea typeface="Montserrat"/>
                <a:cs typeface="Montserrat"/>
                <a:sym typeface="Montserrat"/>
              </a:rPr>
              <a:t>Dari data kategorikal tersebut juga terlihat bahwa user yang sering bepergian dan user yang pernah melakukan perjalanan ke luar negri memiliki hubungan korelasi yang cukup signifikan </a:t>
            </a:r>
            <a:endParaRPr sz="1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1fb4a3ef87_2_12"/>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Business </a:t>
            </a:r>
            <a:r>
              <a:rPr lang="en-US">
                <a:solidFill>
                  <a:srgbClr val="0198A3"/>
                </a:solidFill>
              </a:rPr>
              <a:t>Insight</a:t>
            </a:r>
            <a:endParaRPr>
              <a:solidFill>
                <a:srgbClr val="0198A3"/>
              </a:solidFill>
            </a:endParaRPr>
          </a:p>
        </p:txBody>
      </p:sp>
      <p:sp>
        <p:nvSpPr>
          <p:cNvPr id="144" name="Google Shape;144;g21fb4a3ef87_2_12"/>
          <p:cNvSpPr txBox="1"/>
          <p:nvPr>
            <p:ph idx="1" type="body"/>
          </p:nvPr>
        </p:nvSpPr>
        <p:spPr>
          <a:xfrm>
            <a:off x="585800" y="1188475"/>
            <a:ext cx="11360700" cy="5575500"/>
          </a:xfrm>
          <a:prstGeom prst="rect">
            <a:avLst/>
          </a:prstGeom>
        </p:spPr>
        <p:txBody>
          <a:bodyPr anchorCtr="0" anchor="t" bIns="121900" lIns="121900" spcFirstLastPara="1" rIns="121900" wrap="square" tIns="121900">
            <a:normAutofit fontScale="85000" lnSpcReduction="10000"/>
          </a:bodyPr>
          <a:lstStyle/>
          <a:p>
            <a:pPr indent="0" lvl="0" marL="0" rtl="0" algn="l">
              <a:spcBef>
                <a:spcPts val="0"/>
              </a:spcBef>
              <a:spcAft>
                <a:spcPts val="0"/>
              </a:spcAft>
              <a:buNone/>
            </a:pPr>
            <a:r>
              <a:rPr lang="en-US"/>
              <a:t>Dari beberapa analisis data diatas, </a:t>
            </a:r>
            <a:r>
              <a:rPr i="1" lang="en-US"/>
              <a:t>business insight</a:t>
            </a:r>
            <a:r>
              <a:rPr lang="en-US"/>
              <a:t> yang bisa didapatkan adalah :</a:t>
            </a:r>
            <a:endParaRPr/>
          </a:p>
          <a:p>
            <a:pPr indent="-331152" lvl="0" marL="457200" rtl="0" algn="l">
              <a:spcBef>
                <a:spcPts val="0"/>
              </a:spcBef>
              <a:spcAft>
                <a:spcPts val="0"/>
              </a:spcAft>
              <a:buSzPct val="100000"/>
              <a:buChar char="-"/>
            </a:pPr>
            <a:r>
              <a:rPr lang="en-US"/>
              <a:t>Mayoritas umur 28 tidak mengambil asuransi perjalanan, jadi Perusahaan travel insurance dapat mengembangkan strategi pemasaran yang lebih efektif untuk menargetkan pelanggan berusia 28 tahun. Hal ini dapat dilakukan dengan melakukan kampanye pemasaran yang lebih khusus dan menawarkan program insentif atau diskon khusus untuk pelanggan berusia 28 tahun.</a:t>
            </a:r>
            <a:endParaRPr/>
          </a:p>
          <a:p>
            <a:pPr indent="0" lvl="0" marL="457200" rtl="0" algn="l">
              <a:spcBef>
                <a:spcPts val="0"/>
              </a:spcBef>
              <a:spcAft>
                <a:spcPts val="0"/>
              </a:spcAft>
              <a:buNone/>
            </a:pPr>
            <a:r>
              <a:t/>
            </a:r>
            <a:endParaRPr/>
          </a:p>
          <a:p>
            <a:pPr indent="-331152" lvl="0" marL="457200" rtl="0" algn="l">
              <a:spcBef>
                <a:spcPts val="0"/>
              </a:spcBef>
              <a:spcAft>
                <a:spcPts val="0"/>
              </a:spcAft>
              <a:buSzPct val="100000"/>
              <a:buChar char="-"/>
            </a:pPr>
            <a:r>
              <a:rPr lang="en-US"/>
              <a:t>Dapat dilihat dari hasil analisis data sebelumnya bahwa user yang sering melakukan perjalanan 2 tahun terakhir cenderung untuk membeli travel insurance, jadi Perusahaan dapat menargetkan pelanggan yang sering bepergian dalam strategi pemasaran mereka. Pelanggan yang sering bepergian memiliki risiko yang lebih tinggi untuk mengalami insiden di jalan, sehingga mereka cenderung lebih membutuhkan asuransi perjalanan.</a:t>
            </a:r>
            <a:endParaRPr/>
          </a:p>
          <a:p>
            <a:pPr indent="0" lvl="0" marL="457200" rtl="0" algn="l">
              <a:spcBef>
                <a:spcPts val="0"/>
              </a:spcBef>
              <a:spcAft>
                <a:spcPts val="0"/>
              </a:spcAft>
              <a:buNone/>
            </a:pPr>
            <a:r>
              <a:t/>
            </a:r>
            <a:endParaRPr/>
          </a:p>
          <a:p>
            <a:pPr indent="-331152" lvl="0" marL="457200" rtl="0" algn="l">
              <a:spcBef>
                <a:spcPts val="0"/>
              </a:spcBef>
              <a:spcAft>
                <a:spcPts val="0"/>
              </a:spcAft>
              <a:buSzPct val="100000"/>
              <a:buChar char="-"/>
            </a:pPr>
            <a:r>
              <a:rPr lang="en-US"/>
              <a:t>User yang pernah melakukan perjalanan ke luar negeri cenderung untuk membeli travel insurance, jadi </a:t>
            </a:r>
            <a:r>
              <a:rPr lang="en-US"/>
              <a:t>Perusahaan dapat fokus pada pelanggan yang pernah melakukan perjalanan domestik, dalam mengembangkan strategi pemasaran mereka. Pelanggan yang pernah melakukan perjalanan kemungkinan akan lebih memahami manfaat dari memiliki asuransi perjalanan, sehingga mereka lebih mungkin membelinya.</a:t>
            </a:r>
            <a:endParaRPr/>
          </a:p>
          <a:p>
            <a:pPr indent="0" lvl="0" marL="457200" rtl="0" algn="l">
              <a:spcBef>
                <a:spcPts val="0"/>
              </a:spcBef>
              <a:spcAft>
                <a:spcPts val="0"/>
              </a:spcAft>
              <a:buNone/>
            </a:pPr>
            <a:r>
              <a:t/>
            </a:r>
            <a:endParaRPr/>
          </a:p>
          <a:p>
            <a:pPr indent="-331152" lvl="0" marL="457200" rtl="0" algn="l">
              <a:spcBef>
                <a:spcPts val="0"/>
              </a:spcBef>
              <a:spcAft>
                <a:spcPts val="0"/>
              </a:spcAft>
              <a:buSzPct val="100000"/>
              <a:buChar char="-"/>
            </a:pPr>
            <a:r>
              <a:rPr lang="en-US"/>
              <a:t>Mengembangkan produk asuransi perjalanan. Misalnya menawarkan jangka waktu lebih lama dan perlindungan lebih luas bagi customer yang sering berpergian.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1fb4a3ef87_2_18"/>
          <p:cNvSpPr txBox="1"/>
          <p:nvPr>
            <p:ph type="title"/>
          </p:nvPr>
        </p:nvSpPr>
        <p:spPr>
          <a:xfrm>
            <a:off x="2802850" y="2163750"/>
            <a:ext cx="70170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solidFill>
                  <a:srgbClr val="0198A3"/>
                </a:solidFill>
              </a:rPr>
              <a:t>GitHub Repository</a:t>
            </a:r>
            <a:endParaRPr>
              <a:solidFill>
                <a:srgbClr val="0198A3"/>
              </a:solidFill>
            </a:endParaRPr>
          </a:p>
        </p:txBody>
      </p:sp>
      <p:sp>
        <p:nvSpPr>
          <p:cNvPr id="151" name="Google Shape;151;g21fb4a3ef87_2_18"/>
          <p:cNvSpPr txBox="1"/>
          <p:nvPr>
            <p:ph idx="1" type="body"/>
          </p:nvPr>
        </p:nvSpPr>
        <p:spPr>
          <a:xfrm>
            <a:off x="760225" y="2927253"/>
            <a:ext cx="11360700" cy="5367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https://github.com/gbriansatria/Final-Project-Raka-MAX.git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1fba1e7c4e_0_1"/>
          <p:cNvSpPr txBox="1"/>
          <p:nvPr/>
        </p:nvSpPr>
        <p:spPr>
          <a:xfrm>
            <a:off x="1041720" y="264842"/>
            <a:ext cx="7352400" cy="5157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t/>
            </a:r>
            <a:endParaRPr b="1" i="0" sz="3200" u="none" cap="none" strike="noStrike">
              <a:solidFill>
                <a:srgbClr val="0198A3"/>
              </a:solidFill>
              <a:latin typeface="Montserrat"/>
              <a:ea typeface="Montserrat"/>
              <a:cs typeface="Montserrat"/>
              <a:sym typeface="Montserrat"/>
            </a:endParaRPr>
          </a:p>
        </p:txBody>
      </p:sp>
      <p:sp>
        <p:nvSpPr>
          <p:cNvPr id="73" name="Google Shape;73;g21fba1e7c4e_0_1"/>
          <p:cNvSpPr txBox="1"/>
          <p:nvPr/>
        </p:nvSpPr>
        <p:spPr>
          <a:xfrm>
            <a:off x="1267165" y="258256"/>
            <a:ext cx="5514300" cy="386700"/>
          </a:xfrm>
          <a:prstGeom prst="rect">
            <a:avLst/>
          </a:prstGeom>
          <a:noFill/>
          <a:ln>
            <a:noFill/>
          </a:ln>
        </p:spPr>
        <p:txBody>
          <a:bodyPr anchorCtr="0" anchor="t" bIns="34275" lIns="68575" spcFirstLastPara="1" rIns="68575" wrap="square" tIns="34275">
            <a:noAutofit/>
          </a:bodyPr>
          <a:lstStyle/>
          <a:p>
            <a:pPr indent="0" lvl="0" marL="0" marR="0" rtl="0" algn="l">
              <a:lnSpc>
                <a:spcPct val="103125"/>
              </a:lnSpc>
              <a:spcBef>
                <a:spcPts val="0"/>
              </a:spcBef>
              <a:spcAft>
                <a:spcPts val="0"/>
              </a:spcAft>
              <a:buNone/>
            </a:pPr>
            <a:r>
              <a:rPr b="1" lang="en-US" sz="3300">
                <a:solidFill>
                  <a:srgbClr val="0198A3"/>
                </a:solidFill>
                <a:latin typeface="Montserrat"/>
                <a:ea typeface="Montserrat"/>
                <a:cs typeface="Montserrat"/>
                <a:sym typeface="Montserrat"/>
              </a:rPr>
              <a:t>Descriptive Statistics</a:t>
            </a:r>
            <a:endParaRPr b="1" sz="3300">
              <a:solidFill>
                <a:srgbClr val="0198A3"/>
              </a:solidFill>
              <a:latin typeface="Montserrat"/>
              <a:ea typeface="Montserrat"/>
              <a:cs typeface="Montserrat"/>
              <a:sym typeface="Montserrat"/>
            </a:endParaRPr>
          </a:p>
        </p:txBody>
      </p:sp>
      <p:pic>
        <p:nvPicPr>
          <p:cNvPr id="74" name="Google Shape;74;g21fba1e7c4e_0_1"/>
          <p:cNvPicPr preferRelativeResize="0"/>
          <p:nvPr/>
        </p:nvPicPr>
        <p:blipFill>
          <a:blip r:embed="rId3">
            <a:alphaModFix/>
          </a:blip>
          <a:stretch>
            <a:fillRect/>
          </a:stretch>
        </p:blipFill>
        <p:spPr>
          <a:xfrm>
            <a:off x="1363002" y="956200"/>
            <a:ext cx="4201075" cy="3251750"/>
          </a:xfrm>
          <a:prstGeom prst="rect">
            <a:avLst/>
          </a:prstGeom>
          <a:noFill/>
          <a:ln>
            <a:noFill/>
          </a:ln>
        </p:spPr>
      </p:pic>
      <p:pic>
        <p:nvPicPr>
          <p:cNvPr id="75" name="Google Shape;75;g21fba1e7c4e_0_1"/>
          <p:cNvPicPr preferRelativeResize="0"/>
          <p:nvPr/>
        </p:nvPicPr>
        <p:blipFill>
          <a:blip r:embed="rId4">
            <a:alphaModFix/>
          </a:blip>
          <a:stretch>
            <a:fillRect/>
          </a:stretch>
        </p:blipFill>
        <p:spPr>
          <a:xfrm>
            <a:off x="6306050" y="1314917"/>
            <a:ext cx="4914900" cy="2152650"/>
          </a:xfrm>
          <a:prstGeom prst="rect">
            <a:avLst/>
          </a:prstGeom>
          <a:noFill/>
          <a:ln>
            <a:noFill/>
          </a:ln>
        </p:spPr>
      </p:pic>
      <p:pic>
        <p:nvPicPr>
          <p:cNvPr id="76" name="Google Shape;76;g21fba1e7c4e_0_1"/>
          <p:cNvPicPr preferRelativeResize="0"/>
          <p:nvPr/>
        </p:nvPicPr>
        <p:blipFill>
          <a:blip r:embed="rId5">
            <a:alphaModFix/>
          </a:blip>
          <a:stretch>
            <a:fillRect/>
          </a:stretch>
        </p:blipFill>
        <p:spPr>
          <a:xfrm>
            <a:off x="3875425" y="3821867"/>
            <a:ext cx="7477125" cy="1123950"/>
          </a:xfrm>
          <a:prstGeom prst="rect">
            <a:avLst/>
          </a:prstGeom>
          <a:noFill/>
          <a:ln>
            <a:noFill/>
          </a:ln>
        </p:spPr>
      </p:pic>
      <p:sp>
        <p:nvSpPr>
          <p:cNvPr id="77" name="Google Shape;77;g21fba1e7c4e_0_1"/>
          <p:cNvSpPr txBox="1"/>
          <p:nvPr/>
        </p:nvSpPr>
        <p:spPr>
          <a:xfrm>
            <a:off x="1041725" y="5171675"/>
            <a:ext cx="10794300" cy="149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700">
                <a:latin typeface="Montserrat"/>
                <a:ea typeface="Montserrat"/>
                <a:cs typeface="Montserrat"/>
                <a:sym typeface="Montserrat"/>
              </a:rPr>
              <a:t>Dari hasil Descriptive Statistics didapatkan bahwa :</a:t>
            </a:r>
            <a:endParaRPr sz="1700">
              <a:latin typeface="Montserrat"/>
              <a:ea typeface="Montserrat"/>
              <a:cs typeface="Montserrat"/>
              <a:sym typeface="Montserrat"/>
            </a:endParaRPr>
          </a:p>
          <a:p>
            <a:pPr indent="-336550" lvl="0" marL="457200" rtl="0" algn="just">
              <a:spcBef>
                <a:spcPts val="0"/>
              </a:spcBef>
              <a:spcAft>
                <a:spcPts val="0"/>
              </a:spcAft>
              <a:buSzPts val="1700"/>
              <a:buFont typeface="Montserrat"/>
              <a:buChar char="-"/>
            </a:pPr>
            <a:r>
              <a:rPr lang="en-US" sz="1700">
                <a:latin typeface="Montserrat"/>
                <a:ea typeface="Montserrat"/>
                <a:cs typeface="Montserrat"/>
                <a:sym typeface="Montserrat"/>
              </a:rPr>
              <a:t>Keseluruhan data bersih dari Missing value dan</a:t>
            </a:r>
            <a:r>
              <a:rPr lang="en-US" sz="1700">
                <a:latin typeface="Montserrat"/>
                <a:ea typeface="Montserrat"/>
                <a:cs typeface="Montserrat"/>
                <a:sym typeface="Montserrat"/>
              </a:rPr>
              <a:t> </a:t>
            </a:r>
            <a:r>
              <a:rPr lang="en-US" sz="1700">
                <a:latin typeface="Montserrat"/>
                <a:ea typeface="Montserrat"/>
                <a:cs typeface="Montserrat"/>
                <a:sym typeface="Montserrat"/>
              </a:rPr>
              <a:t>Data Duplicate.</a:t>
            </a:r>
            <a:endParaRPr sz="1700">
              <a:latin typeface="Montserrat"/>
              <a:ea typeface="Montserrat"/>
              <a:cs typeface="Montserrat"/>
              <a:sym typeface="Montserrat"/>
            </a:endParaRPr>
          </a:p>
          <a:p>
            <a:pPr indent="-336550" lvl="0" marL="457200" rtl="0" algn="just">
              <a:spcBef>
                <a:spcPts val="0"/>
              </a:spcBef>
              <a:spcAft>
                <a:spcPts val="0"/>
              </a:spcAft>
              <a:buSzPts val="1700"/>
              <a:buFont typeface="Montserrat"/>
              <a:buChar char="-"/>
            </a:pPr>
            <a:r>
              <a:rPr lang="en-US" sz="1700">
                <a:latin typeface="Montserrat"/>
                <a:ea typeface="Montserrat"/>
                <a:cs typeface="Montserrat"/>
                <a:sym typeface="Montserrat"/>
              </a:rPr>
              <a:t>Tipe data juga sesuai dengan value masing masing atribut.</a:t>
            </a:r>
            <a:endParaRPr sz="1700">
              <a:latin typeface="Montserrat"/>
              <a:ea typeface="Montserrat"/>
              <a:cs typeface="Montserrat"/>
              <a:sym typeface="Montserrat"/>
            </a:endParaRPr>
          </a:p>
          <a:p>
            <a:pPr indent="-336550" lvl="0" marL="457200" rtl="0" algn="just">
              <a:spcBef>
                <a:spcPts val="0"/>
              </a:spcBef>
              <a:spcAft>
                <a:spcPts val="0"/>
              </a:spcAft>
              <a:buSzPts val="1700"/>
              <a:buFont typeface="Montserrat"/>
              <a:buChar char="-"/>
            </a:pPr>
            <a:r>
              <a:rPr lang="en-US" sz="1700">
                <a:latin typeface="Montserrat"/>
                <a:ea typeface="Montserrat"/>
                <a:cs typeface="Montserrat"/>
                <a:sym typeface="Montserrat"/>
              </a:rPr>
              <a:t>Nilai summary dari keseluruhan data aman.</a:t>
            </a:r>
            <a:endParaRPr sz="1700">
              <a:latin typeface="Montserrat"/>
              <a:ea typeface="Montserrat"/>
              <a:cs typeface="Montserrat"/>
              <a:sym typeface="Montserrat"/>
            </a:endParaRPr>
          </a:p>
          <a:p>
            <a:pPr indent="-336550" lvl="0" marL="457200" rtl="0" algn="just">
              <a:spcBef>
                <a:spcPts val="0"/>
              </a:spcBef>
              <a:spcAft>
                <a:spcPts val="0"/>
              </a:spcAft>
              <a:buSzPts val="1700"/>
              <a:buFont typeface="Montserrat"/>
              <a:buChar char="-"/>
            </a:pPr>
            <a:r>
              <a:rPr lang="en-US" sz="1700">
                <a:latin typeface="Montserrat"/>
                <a:ea typeface="Montserrat"/>
                <a:cs typeface="Montserrat"/>
                <a:sym typeface="Montserrat"/>
              </a:rPr>
              <a:t>Terdapat kesetimpangan </a:t>
            </a:r>
            <a:r>
              <a:rPr lang="en-US" sz="1700">
                <a:solidFill>
                  <a:schemeClr val="dk1"/>
                </a:solidFill>
                <a:latin typeface="Montserrat"/>
                <a:ea typeface="Montserrat"/>
                <a:cs typeface="Montserrat"/>
                <a:sym typeface="Montserrat"/>
              </a:rPr>
              <a:t>jumlah </a:t>
            </a:r>
            <a:r>
              <a:rPr lang="en-US" sz="1700">
                <a:latin typeface="Montserrat"/>
                <a:ea typeface="Montserrat"/>
                <a:cs typeface="Montserrat"/>
                <a:sym typeface="Montserrat"/>
              </a:rPr>
              <a:t>data dari </a:t>
            </a:r>
            <a:r>
              <a:rPr lang="en-US" sz="1700">
                <a:solidFill>
                  <a:schemeClr val="dk1"/>
                </a:solidFill>
                <a:latin typeface="Montserrat"/>
                <a:ea typeface="Montserrat"/>
                <a:cs typeface="Montserrat"/>
                <a:sym typeface="Montserrat"/>
              </a:rPr>
              <a:t>frekuensi </a:t>
            </a:r>
            <a:r>
              <a:rPr lang="en-US" sz="1700">
                <a:latin typeface="Montserrat"/>
                <a:ea typeface="Montserrat"/>
                <a:cs typeface="Montserrat"/>
                <a:sym typeface="Montserrat"/>
              </a:rPr>
              <a:t>atribut categorical yang  melebih 65%.</a:t>
            </a:r>
            <a:endParaRPr sz="19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1fb4a3ef87_2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Categorical-Univariate Analysis</a:t>
            </a:r>
            <a:endParaRPr>
              <a:solidFill>
                <a:srgbClr val="0198A3"/>
              </a:solidFill>
            </a:endParaRPr>
          </a:p>
        </p:txBody>
      </p:sp>
      <p:pic>
        <p:nvPicPr>
          <p:cNvPr id="84" name="Google Shape;84;g21fb4a3ef87_2_0"/>
          <p:cNvPicPr preferRelativeResize="0"/>
          <p:nvPr/>
        </p:nvPicPr>
        <p:blipFill>
          <a:blip r:embed="rId3">
            <a:alphaModFix/>
          </a:blip>
          <a:stretch>
            <a:fillRect/>
          </a:stretch>
        </p:blipFill>
        <p:spPr>
          <a:xfrm>
            <a:off x="1395313" y="1167042"/>
            <a:ext cx="9401364" cy="51963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1fc7a09f3e_1_1"/>
          <p:cNvSpPr txBox="1"/>
          <p:nvPr/>
        </p:nvSpPr>
        <p:spPr>
          <a:xfrm>
            <a:off x="1194450" y="1549000"/>
            <a:ext cx="10260300" cy="2232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900">
                <a:latin typeface="Montserrat"/>
                <a:ea typeface="Montserrat"/>
                <a:cs typeface="Montserrat"/>
                <a:sym typeface="Montserrat"/>
              </a:rPr>
              <a:t>Dari hasil Categorical Univariate Analysis didapatkan bahwa :</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Mayoritas user memiliki pekerjaan di private sektor (71.3%).</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Mayoritas user telah lulus dari perguruan tinggi (85.2%).</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Hanya sedikit dari user yang memiliki penyakit kronis (27.8%).</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Terdapat 21% user yang sering bepergian dalam 2 tahun terakhir.</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Hanya 19.1% user yang pernah bepergian ke luar negeri</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Jumlah pembelian Travel insurance berada di angka 35.7%.</a:t>
            </a:r>
            <a:endParaRPr sz="19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1fb4a3ef87_4_4"/>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Numerical-Univariate Analysis</a:t>
            </a:r>
            <a:endParaRPr>
              <a:solidFill>
                <a:srgbClr val="0198A3"/>
              </a:solidFill>
            </a:endParaRPr>
          </a:p>
        </p:txBody>
      </p:sp>
      <p:pic>
        <p:nvPicPr>
          <p:cNvPr id="97" name="Google Shape;97;g21fb4a3ef87_4_4"/>
          <p:cNvPicPr preferRelativeResize="0"/>
          <p:nvPr/>
        </p:nvPicPr>
        <p:blipFill>
          <a:blip r:embed="rId3">
            <a:alphaModFix/>
          </a:blip>
          <a:stretch>
            <a:fillRect/>
          </a:stretch>
        </p:blipFill>
        <p:spPr>
          <a:xfrm>
            <a:off x="990600" y="1741992"/>
            <a:ext cx="10210800" cy="2324100"/>
          </a:xfrm>
          <a:prstGeom prst="rect">
            <a:avLst/>
          </a:prstGeom>
          <a:noFill/>
          <a:ln>
            <a:noFill/>
          </a:ln>
        </p:spPr>
      </p:pic>
      <p:sp>
        <p:nvSpPr>
          <p:cNvPr id="98" name="Google Shape;98;g21fb4a3ef87_4_4"/>
          <p:cNvSpPr txBox="1"/>
          <p:nvPr/>
        </p:nvSpPr>
        <p:spPr>
          <a:xfrm>
            <a:off x="1042050" y="4321475"/>
            <a:ext cx="10260300" cy="1939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900">
                <a:latin typeface="Montserrat"/>
                <a:ea typeface="Montserrat"/>
                <a:cs typeface="Montserrat"/>
                <a:sym typeface="Montserrat"/>
              </a:rPr>
              <a:t>Dari hasil Numerical Univariate Analysis didapatkan bahwa :</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Mayoritas pelanggan berada di umur 28.</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Annual Income memiliki distribusi bimodal.</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Mayoritas jumlah keluarga dari user berada di angka 3 - 5.</a:t>
            </a:r>
            <a:endParaRPr sz="1900">
              <a:latin typeface="Montserrat"/>
              <a:ea typeface="Montserrat"/>
              <a:cs typeface="Montserrat"/>
              <a:sym typeface="Montserrat"/>
            </a:endParaRPr>
          </a:p>
          <a:p>
            <a:pPr indent="-349250" lvl="0" marL="457200" rtl="0" algn="just">
              <a:spcBef>
                <a:spcPts val="0"/>
              </a:spcBef>
              <a:spcAft>
                <a:spcPts val="0"/>
              </a:spcAft>
              <a:buSzPts val="1900"/>
              <a:buFont typeface="Montserrat"/>
              <a:buChar char="●"/>
            </a:pPr>
            <a:r>
              <a:rPr lang="en-US" sz="1900">
                <a:latin typeface="Montserrat"/>
                <a:ea typeface="Montserrat"/>
                <a:cs typeface="Montserrat"/>
                <a:sym typeface="Montserrat"/>
              </a:rPr>
              <a:t>Dari keseluruhan Distribusi tidak terlihat adanya outlier dan nantinya akan dicek lebih lanjut menggunakan box plot.</a:t>
            </a:r>
            <a:endParaRPr sz="19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1fb4a3ef87_4_12"/>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Outlier Check</a:t>
            </a:r>
            <a:endParaRPr>
              <a:solidFill>
                <a:srgbClr val="0198A3"/>
              </a:solidFill>
            </a:endParaRPr>
          </a:p>
        </p:txBody>
      </p:sp>
      <p:pic>
        <p:nvPicPr>
          <p:cNvPr id="105" name="Google Shape;105;g21fb4a3ef87_4_12"/>
          <p:cNvPicPr preferRelativeResize="0"/>
          <p:nvPr/>
        </p:nvPicPr>
        <p:blipFill>
          <a:blip r:embed="rId3">
            <a:alphaModFix/>
          </a:blip>
          <a:stretch>
            <a:fillRect/>
          </a:stretch>
        </p:blipFill>
        <p:spPr>
          <a:xfrm>
            <a:off x="3077200" y="1435454"/>
            <a:ext cx="6037600" cy="3987100"/>
          </a:xfrm>
          <a:prstGeom prst="rect">
            <a:avLst/>
          </a:prstGeom>
          <a:noFill/>
          <a:ln>
            <a:noFill/>
          </a:ln>
        </p:spPr>
      </p:pic>
      <p:sp>
        <p:nvSpPr>
          <p:cNvPr id="106" name="Google Shape;106;g21fb4a3ef87_4_12"/>
          <p:cNvSpPr txBox="1"/>
          <p:nvPr/>
        </p:nvSpPr>
        <p:spPr>
          <a:xfrm>
            <a:off x="1039575" y="5463600"/>
            <a:ext cx="10260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Montserrat"/>
                <a:ea typeface="Montserrat"/>
                <a:cs typeface="Montserrat"/>
                <a:sym typeface="Montserrat"/>
              </a:rPr>
              <a:t>Dari hasil analisis menggunakan Box Plot juga dapat dilihat bahwa tidak terdapat outlier dari ketiga atribut di atas.</a:t>
            </a:r>
            <a:endParaRPr sz="19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1fb4a3ef87_2_6"/>
          <p:cNvSpPr txBox="1"/>
          <p:nvPr>
            <p:ph type="title"/>
          </p:nvPr>
        </p:nvSpPr>
        <p:spPr>
          <a:xfrm>
            <a:off x="585800" y="599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Categorical-Bivariate Analysis</a:t>
            </a:r>
            <a:endParaRPr>
              <a:solidFill>
                <a:srgbClr val="0198A3"/>
              </a:solidFill>
            </a:endParaRPr>
          </a:p>
        </p:txBody>
      </p:sp>
      <p:pic>
        <p:nvPicPr>
          <p:cNvPr id="113" name="Google Shape;113;g21fb4a3ef87_2_6"/>
          <p:cNvPicPr preferRelativeResize="0"/>
          <p:nvPr/>
        </p:nvPicPr>
        <p:blipFill>
          <a:blip r:embed="rId3">
            <a:alphaModFix/>
          </a:blip>
          <a:stretch>
            <a:fillRect/>
          </a:stretch>
        </p:blipFill>
        <p:spPr>
          <a:xfrm>
            <a:off x="799875" y="692500"/>
            <a:ext cx="10467325" cy="5196325"/>
          </a:xfrm>
          <a:prstGeom prst="rect">
            <a:avLst/>
          </a:prstGeom>
          <a:noFill/>
          <a:ln>
            <a:noFill/>
          </a:ln>
        </p:spPr>
      </p:pic>
      <p:sp>
        <p:nvSpPr>
          <p:cNvPr id="114" name="Google Shape;114;g21fb4a3ef87_2_6"/>
          <p:cNvSpPr txBox="1"/>
          <p:nvPr/>
        </p:nvSpPr>
        <p:spPr>
          <a:xfrm>
            <a:off x="7895600" y="3430925"/>
            <a:ext cx="39573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500">
                <a:latin typeface="Montserrat"/>
                <a:ea typeface="Montserrat"/>
                <a:cs typeface="Montserrat"/>
                <a:sym typeface="Montserrat"/>
              </a:rPr>
              <a:t>Dari hasil </a:t>
            </a:r>
            <a:r>
              <a:rPr i="1" lang="en-US" sz="1500">
                <a:latin typeface="Montserrat"/>
                <a:ea typeface="Montserrat"/>
                <a:cs typeface="Montserrat"/>
                <a:sym typeface="Montserrat"/>
              </a:rPr>
              <a:t>bivariate analysis</a:t>
            </a:r>
            <a:r>
              <a:rPr lang="en-US" sz="1500">
                <a:latin typeface="Montserrat"/>
                <a:ea typeface="Montserrat"/>
                <a:cs typeface="Montserrat"/>
                <a:sym typeface="Montserrat"/>
              </a:rPr>
              <a:t> tersebut, didapatkan informasi :</a:t>
            </a:r>
            <a:endParaRPr sz="1500">
              <a:latin typeface="Montserrat"/>
              <a:ea typeface="Montserrat"/>
              <a:cs typeface="Montserrat"/>
              <a:sym typeface="Montserrat"/>
            </a:endParaRPr>
          </a:p>
          <a:p>
            <a:pPr indent="-323850" lvl="0" marL="457200" rtl="0" algn="just">
              <a:spcBef>
                <a:spcPts val="0"/>
              </a:spcBef>
              <a:spcAft>
                <a:spcPts val="0"/>
              </a:spcAft>
              <a:buSzPts val="1500"/>
              <a:buFont typeface="Montserrat"/>
              <a:buChar char="-"/>
            </a:pPr>
            <a:r>
              <a:rPr lang="en-US" sz="1500">
                <a:latin typeface="Montserrat"/>
                <a:ea typeface="Montserrat"/>
                <a:cs typeface="Montserrat"/>
                <a:sym typeface="Montserrat"/>
              </a:rPr>
              <a:t>User yang bekerja di sektor privat memiliki frekuensi pembelian asuransi travel yang lebih tinggi dibandingkan di sektor pemerintahan</a:t>
            </a:r>
            <a:endParaRPr sz="1500">
              <a:latin typeface="Montserrat"/>
              <a:ea typeface="Montserrat"/>
              <a:cs typeface="Montserrat"/>
              <a:sym typeface="Montserrat"/>
            </a:endParaRPr>
          </a:p>
          <a:p>
            <a:pPr indent="-323850" lvl="0" marL="457200" rtl="0" algn="just">
              <a:spcBef>
                <a:spcPts val="0"/>
              </a:spcBef>
              <a:spcAft>
                <a:spcPts val="0"/>
              </a:spcAft>
              <a:buSzPts val="1500"/>
              <a:buFont typeface="Montserrat"/>
              <a:buChar char="-"/>
            </a:pPr>
            <a:r>
              <a:rPr lang="en-US" sz="1500">
                <a:latin typeface="Montserrat"/>
                <a:ea typeface="Montserrat"/>
                <a:cs typeface="Montserrat"/>
                <a:sym typeface="Montserrat"/>
              </a:rPr>
              <a:t>User yang sering bepergian 2 tahun terakhir cenderung untuk membeli asuransi travel</a:t>
            </a:r>
            <a:endParaRPr sz="1500">
              <a:latin typeface="Montserrat"/>
              <a:ea typeface="Montserrat"/>
              <a:cs typeface="Montserrat"/>
              <a:sym typeface="Montserrat"/>
            </a:endParaRPr>
          </a:p>
          <a:p>
            <a:pPr indent="-323850" lvl="0" marL="457200" rtl="0" algn="just">
              <a:spcBef>
                <a:spcPts val="0"/>
              </a:spcBef>
              <a:spcAft>
                <a:spcPts val="0"/>
              </a:spcAft>
              <a:buSzPts val="1500"/>
              <a:buFont typeface="Montserrat"/>
              <a:buChar char="-"/>
            </a:pPr>
            <a:r>
              <a:rPr lang="en-US" sz="1500">
                <a:latin typeface="Montserrat"/>
                <a:ea typeface="Montserrat"/>
                <a:cs typeface="Montserrat"/>
                <a:sym typeface="Montserrat"/>
              </a:rPr>
              <a:t>User yang pernah melakukan perjalanan ke luar negeri juga cenderung untuk membeli travel insurance</a:t>
            </a:r>
            <a:endParaRPr sz="15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1fb4a3ef87_4_39"/>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Numerical</a:t>
            </a:r>
            <a:r>
              <a:rPr lang="en-US">
                <a:solidFill>
                  <a:srgbClr val="0198A3"/>
                </a:solidFill>
              </a:rPr>
              <a:t>-Bivariate Analysis</a:t>
            </a:r>
            <a:endParaRPr>
              <a:solidFill>
                <a:srgbClr val="0198A3"/>
              </a:solidFill>
            </a:endParaRPr>
          </a:p>
        </p:txBody>
      </p:sp>
      <p:pic>
        <p:nvPicPr>
          <p:cNvPr id="121" name="Google Shape;121;g21fb4a3ef87_4_39"/>
          <p:cNvPicPr preferRelativeResize="0"/>
          <p:nvPr/>
        </p:nvPicPr>
        <p:blipFill>
          <a:blip r:embed="rId3">
            <a:alphaModFix/>
          </a:blip>
          <a:stretch>
            <a:fillRect/>
          </a:stretch>
        </p:blipFill>
        <p:spPr>
          <a:xfrm>
            <a:off x="654238" y="1610775"/>
            <a:ext cx="11317175" cy="2212850"/>
          </a:xfrm>
          <a:prstGeom prst="rect">
            <a:avLst/>
          </a:prstGeom>
          <a:noFill/>
          <a:ln>
            <a:noFill/>
          </a:ln>
        </p:spPr>
      </p:pic>
      <p:sp>
        <p:nvSpPr>
          <p:cNvPr id="122" name="Google Shape;122;g21fb4a3ef87_4_39"/>
          <p:cNvSpPr txBox="1"/>
          <p:nvPr/>
        </p:nvSpPr>
        <p:spPr>
          <a:xfrm>
            <a:off x="654250" y="3929600"/>
            <a:ext cx="114666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Grafik yang ada di kiri menunjukan data sebaran Umur terhadap pembelian </a:t>
            </a:r>
            <a:r>
              <a:rPr i="1" lang="en-US" sz="1700">
                <a:latin typeface="Montserrat"/>
                <a:ea typeface="Montserrat"/>
                <a:cs typeface="Montserrat"/>
                <a:sym typeface="Montserrat"/>
              </a:rPr>
              <a:t>travel insurance</a:t>
            </a:r>
            <a:r>
              <a:rPr lang="en-US" sz="1700">
                <a:latin typeface="Montserrat"/>
                <a:ea typeface="Montserrat"/>
                <a:cs typeface="Montserrat"/>
                <a:sym typeface="Montserrat"/>
              </a:rPr>
              <a:t>. Grafik tersebut menunjukan adanya lonjakan yang sangat signifikan di umur 28 tahun yang mana banyak dari bagian umur tersebut cenderung tidak membeli </a:t>
            </a:r>
            <a:r>
              <a:rPr i="1" lang="en-US" sz="1700">
                <a:latin typeface="Montserrat"/>
                <a:ea typeface="Montserrat"/>
                <a:cs typeface="Montserrat"/>
                <a:sym typeface="Montserrat"/>
              </a:rPr>
              <a:t>travel insurance</a:t>
            </a:r>
            <a:r>
              <a:rPr lang="en-US" sz="1700">
                <a:latin typeface="Montserrat"/>
                <a:ea typeface="Montserrat"/>
                <a:cs typeface="Montserrat"/>
                <a:sym typeface="Montserrat"/>
              </a:rPr>
              <a:t>.</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Grafik yang ada di tengah memberikan informasi tentang bagaimana pendapatan tahunan </a:t>
            </a:r>
            <a:r>
              <a:rPr i="1" lang="en-US" sz="1700">
                <a:latin typeface="Montserrat"/>
                <a:ea typeface="Montserrat"/>
                <a:cs typeface="Montserrat"/>
                <a:sym typeface="Montserrat"/>
              </a:rPr>
              <a:t>customer </a:t>
            </a:r>
            <a:r>
              <a:rPr lang="en-US" sz="1700">
                <a:latin typeface="Montserrat"/>
                <a:ea typeface="Montserrat"/>
                <a:cs typeface="Montserrat"/>
                <a:sym typeface="Montserrat"/>
              </a:rPr>
              <a:t>berpengaruh terhadap angka pembelian </a:t>
            </a:r>
            <a:r>
              <a:rPr i="1" lang="en-US" sz="1700">
                <a:latin typeface="Montserrat"/>
                <a:ea typeface="Montserrat"/>
                <a:cs typeface="Montserrat"/>
                <a:sym typeface="Montserrat"/>
              </a:rPr>
              <a:t>travel insurance</a:t>
            </a:r>
            <a:r>
              <a:rPr lang="en-US" sz="1700">
                <a:latin typeface="Montserrat"/>
                <a:ea typeface="Montserrat"/>
                <a:cs typeface="Montserrat"/>
                <a:sym typeface="Montserrat"/>
              </a:rPr>
              <a:t> yang mana menunjukan adanya kenaikan drastis </a:t>
            </a:r>
            <a:r>
              <a:rPr i="1" lang="en-US" sz="1700">
                <a:latin typeface="Montserrat"/>
                <a:ea typeface="Montserrat"/>
                <a:cs typeface="Montserrat"/>
                <a:sym typeface="Montserrat"/>
              </a:rPr>
              <a:t>customer </a:t>
            </a:r>
            <a:r>
              <a:rPr lang="en-US" sz="1700">
                <a:latin typeface="Montserrat"/>
                <a:ea typeface="Montserrat"/>
                <a:cs typeface="Montserrat"/>
                <a:sym typeface="Montserrat"/>
              </a:rPr>
              <a:t>yang membeli </a:t>
            </a:r>
            <a:r>
              <a:rPr i="1" lang="en-US" sz="1700">
                <a:latin typeface="Montserrat"/>
                <a:ea typeface="Montserrat"/>
                <a:cs typeface="Montserrat"/>
                <a:sym typeface="Montserrat"/>
              </a:rPr>
              <a:t>travel insurance </a:t>
            </a:r>
            <a:r>
              <a:rPr lang="en-US" sz="1700">
                <a:latin typeface="Montserrat"/>
                <a:ea typeface="Montserrat"/>
                <a:cs typeface="Montserrat"/>
                <a:sym typeface="Montserrat"/>
              </a:rPr>
              <a:t>di pendapatan di atas 1.4M Rupee.</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Grafik yang di kanan memaparkan hubungan antara jumlah anggota keluarga dengan pembelian </a:t>
            </a:r>
            <a:r>
              <a:rPr i="1" lang="en-US" sz="1700">
                <a:latin typeface="Montserrat"/>
                <a:ea typeface="Montserrat"/>
                <a:cs typeface="Montserrat"/>
                <a:sym typeface="Montserrat"/>
              </a:rPr>
              <a:t>travel insurance</a:t>
            </a:r>
            <a:r>
              <a:rPr lang="en-US" sz="1700">
                <a:latin typeface="Montserrat"/>
                <a:ea typeface="Montserrat"/>
                <a:cs typeface="Montserrat"/>
                <a:sym typeface="Montserrat"/>
              </a:rPr>
              <a:t> dan dari grafik tersebut kita melihat tidak ada perbandingan yang terlalu signifikan antara kedua data tersebut.</a:t>
            </a:r>
            <a:endParaRPr sz="17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1fb4a3ef87_4_31"/>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0198A3"/>
                </a:solidFill>
              </a:rPr>
              <a:t>Multivariate </a:t>
            </a:r>
            <a:r>
              <a:rPr lang="en-US">
                <a:solidFill>
                  <a:srgbClr val="0198A3"/>
                </a:solidFill>
              </a:rPr>
              <a:t>Analysis</a:t>
            </a:r>
            <a:endParaRPr>
              <a:solidFill>
                <a:srgbClr val="0198A3"/>
              </a:solidFill>
            </a:endParaRPr>
          </a:p>
        </p:txBody>
      </p:sp>
      <p:pic>
        <p:nvPicPr>
          <p:cNvPr id="129" name="Google Shape;129;g21fb4a3ef87_4_31"/>
          <p:cNvPicPr preferRelativeResize="0"/>
          <p:nvPr/>
        </p:nvPicPr>
        <p:blipFill>
          <a:blip r:embed="rId3">
            <a:alphaModFix/>
          </a:blip>
          <a:stretch>
            <a:fillRect/>
          </a:stretch>
        </p:blipFill>
        <p:spPr>
          <a:xfrm>
            <a:off x="863425" y="1356867"/>
            <a:ext cx="6885371" cy="5196332"/>
          </a:xfrm>
          <a:prstGeom prst="rect">
            <a:avLst/>
          </a:prstGeom>
          <a:noFill/>
          <a:ln>
            <a:noFill/>
          </a:ln>
        </p:spPr>
      </p:pic>
      <p:sp>
        <p:nvSpPr>
          <p:cNvPr id="130" name="Google Shape;130;g21fb4a3ef87_4_31"/>
          <p:cNvSpPr txBox="1"/>
          <p:nvPr/>
        </p:nvSpPr>
        <p:spPr>
          <a:xfrm>
            <a:off x="7645800" y="1246038"/>
            <a:ext cx="4268700" cy="541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Data korelasi di samping menunjukan adanya </a:t>
            </a:r>
            <a:r>
              <a:rPr i="1" lang="en-US" sz="1700">
                <a:latin typeface="Montserrat"/>
                <a:ea typeface="Montserrat"/>
                <a:cs typeface="Montserrat"/>
                <a:sym typeface="Montserrat"/>
              </a:rPr>
              <a:t>impact </a:t>
            </a:r>
            <a:r>
              <a:rPr lang="en-US" sz="1700">
                <a:latin typeface="Montserrat"/>
                <a:ea typeface="Montserrat"/>
                <a:cs typeface="Montserrat"/>
                <a:sym typeface="Montserrat"/>
              </a:rPr>
              <a:t>yang kuat antara </a:t>
            </a:r>
            <a:r>
              <a:rPr i="1" lang="en-US" sz="1700">
                <a:latin typeface="Montserrat"/>
                <a:ea typeface="Montserrat"/>
                <a:cs typeface="Montserrat"/>
                <a:sym typeface="Montserrat"/>
              </a:rPr>
              <a:t>Annual Income </a:t>
            </a:r>
            <a:r>
              <a:rPr lang="en-US" sz="1700">
                <a:latin typeface="Montserrat"/>
                <a:ea typeface="Montserrat"/>
                <a:cs typeface="Montserrat"/>
                <a:sym typeface="Montserrat"/>
              </a:rPr>
              <a:t>dengan pembelian Travel Insurance</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Sama halnya dengan data </a:t>
            </a:r>
            <a:r>
              <a:rPr i="1" lang="en-US" sz="1700">
                <a:latin typeface="Montserrat"/>
                <a:ea typeface="Montserrat"/>
                <a:cs typeface="Montserrat"/>
                <a:sym typeface="Montserrat"/>
              </a:rPr>
              <a:t>Customer </a:t>
            </a:r>
            <a:r>
              <a:rPr lang="en-US" sz="1700">
                <a:latin typeface="Montserrat"/>
                <a:ea typeface="Montserrat"/>
                <a:cs typeface="Montserrat"/>
                <a:sym typeface="Montserrat"/>
              </a:rPr>
              <a:t>yang pernah melakukan perjalanan ke luar negeri memiliki korelasi yang kuat dengan pembelian Travel Insurance.</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US" sz="1700">
                <a:latin typeface="Montserrat"/>
                <a:ea typeface="Montserrat"/>
                <a:cs typeface="Montserrat"/>
                <a:sym typeface="Montserrat"/>
              </a:rPr>
              <a:t>Korelasi kuat yang lainya juga ada di hubungan antara </a:t>
            </a:r>
            <a:r>
              <a:rPr i="1" lang="en-US" sz="1700">
                <a:latin typeface="Montserrat"/>
                <a:ea typeface="Montserrat"/>
                <a:cs typeface="Montserrat"/>
                <a:sym typeface="Montserrat"/>
              </a:rPr>
              <a:t>Annual Income </a:t>
            </a:r>
            <a:r>
              <a:rPr lang="en-US" sz="1700">
                <a:latin typeface="Montserrat"/>
                <a:ea typeface="Montserrat"/>
                <a:cs typeface="Montserrat"/>
                <a:sym typeface="Montserrat"/>
              </a:rPr>
              <a:t>dengan perjalanan ke luar negeri, namun korelasi kedua </a:t>
            </a:r>
            <a:r>
              <a:rPr i="1" lang="en-US" sz="1700">
                <a:latin typeface="Montserrat"/>
                <a:ea typeface="Montserrat"/>
                <a:cs typeface="Montserrat"/>
                <a:sym typeface="Montserrat"/>
              </a:rPr>
              <a:t>feature </a:t>
            </a:r>
            <a:r>
              <a:rPr lang="en-US" sz="1700">
                <a:latin typeface="Montserrat"/>
                <a:ea typeface="Montserrat"/>
                <a:cs typeface="Montserrat"/>
                <a:sym typeface="Montserrat"/>
              </a:rPr>
              <a:t>ini tidak berhubungan langsung dengan target variabel yang sudah kita tentukan yaitu pembelian Travel Insurance.</a:t>
            </a:r>
            <a:endParaRPr sz="17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